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9" r:id="rId3"/>
    <p:sldId id="275" r:id="rId4"/>
    <p:sldId id="260" r:id="rId5"/>
    <p:sldId id="261" r:id="rId6"/>
    <p:sldId id="263" r:id="rId7"/>
    <p:sldId id="262" r:id="rId8"/>
    <p:sldId id="265" r:id="rId9"/>
    <p:sldId id="267" r:id="rId10"/>
    <p:sldId id="266" r:id="rId11"/>
    <p:sldId id="268" r:id="rId12"/>
    <p:sldId id="269" r:id="rId13"/>
    <p:sldId id="270" r:id="rId14"/>
    <p:sldId id="271" r:id="rId15"/>
    <p:sldId id="272" r:id="rId16"/>
    <p:sldId id="274" r:id="rId17"/>
    <p:sldId id="273" r:id="rId18"/>
    <p:sldId id="258"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AB715F-C1A1-4069-9F03-8506BA325DB7}" type="datetimeFigureOut">
              <a:rPr lang="es-CO" smtClean="0"/>
              <a:t>30/05/2017</a:t>
            </a:fld>
            <a:endParaRPr lang="es-CO"/>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CDBED3-2ECF-42C0-977D-C5EA11354F76}" type="slidenum">
              <a:rPr lang="es-CO" smtClean="0"/>
              <a:t>‹Nº›</a:t>
            </a:fld>
            <a:endParaRPr lang="es-CO"/>
          </a:p>
        </p:txBody>
      </p:sp>
    </p:spTree>
    <p:extLst>
      <p:ext uri="{BB962C8B-B14F-4D97-AF65-F5344CB8AC3E}">
        <p14:creationId xmlns:p14="http://schemas.microsoft.com/office/powerpoint/2010/main" val="927025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F9CDBED3-2ECF-42C0-977D-C5EA11354F76}" type="slidenum">
              <a:rPr lang="es-CO" smtClean="0"/>
              <a:t>14</a:t>
            </a:fld>
            <a:endParaRPr lang="es-CO"/>
          </a:p>
        </p:txBody>
      </p:sp>
    </p:spTree>
    <p:extLst>
      <p:ext uri="{BB962C8B-B14F-4D97-AF65-F5344CB8AC3E}">
        <p14:creationId xmlns:p14="http://schemas.microsoft.com/office/powerpoint/2010/main" val="40775458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10"/>
          </p:nvPr>
        </p:nvSpPr>
        <p:spPr/>
        <p:txBody>
          <a:bodyPr/>
          <a:lstStyle/>
          <a:p>
            <a:fld id="{F9CDBED3-2ECF-42C0-977D-C5EA11354F76}" type="slidenum">
              <a:rPr lang="es-CO" smtClean="0"/>
              <a:t>17</a:t>
            </a:fld>
            <a:endParaRPr lang="es-CO"/>
          </a:p>
        </p:txBody>
      </p:sp>
    </p:spTree>
    <p:extLst>
      <p:ext uri="{BB962C8B-B14F-4D97-AF65-F5344CB8AC3E}">
        <p14:creationId xmlns:p14="http://schemas.microsoft.com/office/powerpoint/2010/main" val="5361119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30/05/2017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30/05/2017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9"/>
            <a:ext cx="7772400" cy="1296144"/>
          </a:xfrm>
        </p:spPr>
        <p:style>
          <a:lnRef idx="0">
            <a:schemeClr val="accent4"/>
          </a:lnRef>
          <a:fillRef idx="3">
            <a:schemeClr val="accent4"/>
          </a:fillRef>
          <a:effectRef idx="3">
            <a:schemeClr val="accent4"/>
          </a:effectRef>
          <a:fontRef idx="minor">
            <a:schemeClr val="lt1"/>
          </a:fontRef>
        </p:style>
        <p:txBody>
          <a:bodyPr>
            <a:normAutofit fontScale="90000"/>
          </a:bodyPr>
          <a:lstStyle/>
          <a:p>
            <a:r>
              <a:rPr lang="es-CO" b="1" dirty="0">
                <a:latin typeface="Castellar" panose="020A0402060406010301" pitchFamily="18" charset="0"/>
              </a:rPr>
              <a:t>COLUMNAS EN LA CASA DE DIOS</a:t>
            </a:r>
          </a:p>
        </p:txBody>
      </p:sp>
      <p:sp>
        <p:nvSpPr>
          <p:cNvPr id="3" name="2 Subtítulo"/>
          <p:cNvSpPr>
            <a:spLocks noGrp="1"/>
          </p:cNvSpPr>
          <p:nvPr>
            <p:ph type="subTitle" idx="1"/>
          </p:nvPr>
        </p:nvSpPr>
        <p:spPr>
          <a:xfrm>
            <a:off x="1371600" y="5805264"/>
            <a:ext cx="6400800" cy="744488"/>
          </a:xfrm>
        </p:spPr>
        <p:style>
          <a:lnRef idx="0">
            <a:schemeClr val="accent4"/>
          </a:lnRef>
          <a:fillRef idx="3">
            <a:schemeClr val="accent4"/>
          </a:fillRef>
          <a:effectRef idx="3">
            <a:schemeClr val="accent4"/>
          </a:effectRef>
          <a:fontRef idx="minor">
            <a:schemeClr val="lt1"/>
          </a:fontRef>
        </p:style>
        <p:txBody>
          <a:bodyPr/>
          <a:lstStyle/>
          <a:p>
            <a:r>
              <a:rPr lang="es-CO" b="1" dirty="0">
                <a:solidFill>
                  <a:schemeClr val="bg1"/>
                </a:solidFill>
              </a:rPr>
              <a:t>1 Timoteo 3:15</a:t>
            </a:r>
          </a:p>
        </p:txBody>
      </p:sp>
      <p:pic>
        <p:nvPicPr>
          <p:cNvPr id="4" name="Imagen 3"/>
          <p:cNvPicPr>
            <a:picLocks noChangeAspect="1"/>
          </p:cNvPicPr>
          <p:nvPr/>
        </p:nvPicPr>
        <p:blipFill>
          <a:blip r:embed="rId2"/>
          <a:stretch>
            <a:fillRect/>
          </a:stretch>
        </p:blipFill>
        <p:spPr>
          <a:xfrm>
            <a:off x="1691680" y="2090713"/>
            <a:ext cx="5688632" cy="3426519"/>
          </a:xfrm>
          <a:prstGeom prst="rect">
            <a:avLst/>
          </a:prstGeom>
        </p:spPr>
      </p:pic>
    </p:spTree>
    <p:extLst>
      <p:ext uri="{BB962C8B-B14F-4D97-AF65-F5344CB8AC3E}">
        <p14:creationId xmlns:p14="http://schemas.microsoft.com/office/powerpoint/2010/main" val="413715843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normAutofit/>
          </a:bodyPr>
          <a:lstStyle/>
          <a:p>
            <a:r>
              <a:rPr lang="es-CO" sz="6000" b="1" i="1" dirty="0"/>
              <a:t>Introducción</a:t>
            </a:r>
          </a:p>
        </p:txBody>
      </p:sp>
      <p:sp>
        <p:nvSpPr>
          <p:cNvPr id="3" name="Marcador de contenido 2"/>
          <p:cNvSpPr>
            <a:spLocks noGrp="1"/>
          </p:cNvSpPr>
          <p:nvPr>
            <p:ph idx="1"/>
          </p:nvPr>
        </p:nvSpPr>
        <p:spPr>
          <a:xfrm>
            <a:off x="457200" y="1600202"/>
            <a:ext cx="8229600" cy="1345719"/>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lgn="ctr">
              <a:buNone/>
            </a:pPr>
            <a:r>
              <a:rPr lang="es-CO" dirty="0"/>
              <a:t>Toda  construcción necesita ser sostenida por columnas. Según los expertos en construcción, las columnas son parte fundamental de una estructura, que transmite la  estabilidad de los cimientos.</a:t>
            </a:r>
          </a:p>
        </p:txBody>
      </p:sp>
      <p:sp>
        <p:nvSpPr>
          <p:cNvPr id="4" name="Rectángulo 3"/>
          <p:cNvSpPr/>
          <p:nvPr/>
        </p:nvSpPr>
        <p:spPr>
          <a:xfrm>
            <a:off x="2454340" y="3075791"/>
            <a:ext cx="4392488" cy="2308324"/>
          </a:xfrm>
          <a:prstGeom prst="rect">
            <a:avLst/>
          </a:prstGeom>
        </p:spPr>
        <p:txBody>
          <a:bodyPr wrap="square">
            <a:spAutoFit/>
          </a:bodyPr>
          <a:lstStyle/>
          <a:p>
            <a:pPr algn="ctr"/>
            <a:r>
              <a:rPr lang="es-CO" sz="2400" dirty="0"/>
              <a:t>Estas columnas resisten todo tipo de peso Diferentes tipos: Circulares, Cuadradas, Rectangulares y de diferentes materiales. Madera, Hierro, Aluminio, Hormigón, etc.</a:t>
            </a:r>
          </a:p>
        </p:txBody>
      </p:sp>
      <p:pic>
        <p:nvPicPr>
          <p:cNvPr id="5" name="Imagen 4"/>
          <p:cNvPicPr>
            <a:picLocks noChangeAspect="1"/>
          </p:cNvPicPr>
          <p:nvPr/>
        </p:nvPicPr>
        <p:blipFill>
          <a:blip r:embed="rId2"/>
          <a:stretch>
            <a:fillRect/>
          </a:stretch>
        </p:blipFill>
        <p:spPr>
          <a:xfrm>
            <a:off x="0" y="3382228"/>
            <a:ext cx="2483768" cy="1695450"/>
          </a:xfrm>
          <a:prstGeom prst="rect">
            <a:avLst/>
          </a:prstGeom>
        </p:spPr>
      </p:pic>
      <p:pic>
        <p:nvPicPr>
          <p:cNvPr id="6" name="Imagen 5"/>
          <p:cNvPicPr>
            <a:picLocks noChangeAspect="1"/>
          </p:cNvPicPr>
          <p:nvPr/>
        </p:nvPicPr>
        <p:blipFill>
          <a:blip r:embed="rId3"/>
          <a:stretch>
            <a:fillRect/>
          </a:stretch>
        </p:blipFill>
        <p:spPr>
          <a:xfrm>
            <a:off x="6876256" y="3382228"/>
            <a:ext cx="2290302" cy="1695450"/>
          </a:xfrm>
          <a:prstGeom prst="rect">
            <a:avLst/>
          </a:prstGeom>
        </p:spPr>
      </p:pic>
      <p:sp>
        <p:nvSpPr>
          <p:cNvPr id="8" name="Rectángulo 7"/>
          <p:cNvSpPr/>
          <p:nvPr/>
        </p:nvSpPr>
        <p:spPr>
          <a:xfrm>
            <a:off x="78584" y="5486651"/>
            <a:ext cx="8957912" cy="138499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2800" dirty="0"/>
              <a:t>La Iglesia es columna y baluarte de la verdad. </a:t>
            </a:r>
          </a:p>
          <a:p>
            <a:pPr algn="ctr"/>
            <a:r>
              <a:rPr lang="es-CO" sz="2800" dirty="0"/>
              <a:t>Tenemos que tener una iglesia fuerte para transmitir el mensaje de salvación al mundo. </a:t>
            </a:r>
          </a:p>
        </p:txBody>
      </p:sp>
    </p:spTree>
    <p:extLst>
      <p:ext uri="{BB962C8B-B14F-4D97-AF65-F5344CB8AC3E}">
        <p14:creationId xmlns:p14="http://schemas.microsoft.com/office/powerpoint/2010/main" val="37712929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0">
            <a:schemeClr val="accent2"/>
          </a:lnRef>
          <a:fillRef idx="3">
            <a:schemeClr val="accent2"/>
          </a:fillRef>
          <a:effectRef idx="3">
            <a:schemeClr val="accent2"/>
          </a:effectRef>
          <a:fontRef idx="minor">
            <a:schemeClr val="lt1"/>
          </a:fontRef>
        </p:style>
        <p:txBody>
          <a:bodyPr>
            <a:normAutofit fontScale="90000"/>
          </a:bodyPr>
          <a:lstStyle/>
          <a:p>
            <a:r>
              <a:rPr lang="es-CO" dirty="0"/>
              <a:t>¿</a:t>
            </a:r>
            <a:r>
              <a:rPr lang="es-CO" b="1" i="1" dirty="0"/>
              <a:t>De que calibre debe ser una columna?</a:t>
            </a:r>
          </a:p>
        </p:txBody>
      </p:sp>
      <p:sp>
        <p:nvSpPr>
          <p:cNvPr id="3" name="Marcador de contenido 2"/>
          <p:cNvSpPr>
            <a:spLocks noGrp="1"/>
          </p:cNvSpPr>
          <p:nvPr>
            <p:ph idx="1"/>
          </p:nvPr>
        </p:nvSpPr>
        <p:spPr>
          <a:xfrm>
            <a:off x="457200" y="1600200"/>
            <a:ext cx="8229600" cy="4925144"/>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dirty="0"/>
              <a:t>Una columna debe ser lo suficientemente resistente como para soportar cualquier peso y los embates de la naturaleza, como son el viento, el calor, un sismo o una avalancha. </a:t>
            </a:r>
          </a:p>
          <a:p>
            <a:pPr marL="0" indent="0" algn="ctr">
              <a:buNone/>
            </a:pPr>
            <a:endParaRPr lang="es-CO" dirty="0"/>
          </a:p>
          <a:p>
            <a:pPr marL="0" indent="0" algn="ctr">
              <a:buNone/>
            </a:pPr>
            <a:r>
              <a:rPr lang="es-CO" dirty="0"/>
              <a:t>En asuntos de fe, una columna es aquel que esta dispuesto a soportar cualquier dificultad por causa de su fe. Una prueba lo fortalece para enfrentar la siguiente, y nunca se desanima.</a:t>
            </a:r>
          </a:p>
        </p:txBody>
      </p:sp>
    </p:spTree>
    <p:extLst>
      <p:ext uri="{BB962C8B-B14F-4D97-AF65-F5344CB8AC3E}">
        <p14:creationId xmlns:p14="http://schemas.microsoft.com/office/powerpoint/2010/main" val="290229910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p:spPr>
        <p:style>
          <a:lnRef idx="1">
            <a:schemeClr val="accent5"/>
          </a:lnRef>
          <a:fillRef idx="2">
            <a:schemeClr val="accent5"/>
          </a:fillRef>
          <a:effectRef idx="1">
            <a:schemeClr val="accent5"/>
          </a:effectRef>
          <a:fontRef idx="minor">
            <a:schemeClr val="dk1"/>
          </a:fontRef>
        </p:style>
        <p:txBody>
          <a:bodyPr>
            <a:normAutofit fontScale="85000" lnSpcReduction="10000"/>
          </a:bodyPr>
          <a:lstStyle/>
          <a:p>
            <a:r>
              <a:rPr lang="es-CO" dirty="0">
                <a:solidFill>
                  <a:srgbClr val="FF0000"/>
                </a:solidFill>
              </a:rPr>
              <a:t>1 Timoteo 3:15</a:t>
            </a:r>
          </a:p>
          <a:p>
            <a:pPr lvl="1"/>
            <a:r>
              <a:rPr lang="es-CO" dirty="0"/>
              <a:t>“</a:t>
            </a:r>
            <a:r>
              <a:rPr lang="es-CO" i="1" dirty="0"/>
              <a:t>Para que si tardo, sepas cómo debes conducirte en la casa de Dios, que es la iglesia del Dios viviente, </a:t>
            </a:r>
            <a:r>
              <a:rPr lang="es-CO" i="1" u="sng" dirty="0"/>
              <a:t>columna y baluarte de la verdad</a:t>
            </a:r>
            <a:r>
              <a:rPr lang="es-CO" u="sng" dirty="0"/>
              <a:t>”</a:t>
            </a:r>
            <a:r>
              <a:rPr lang="es-CO" dirty="0"/>
              <a:t>.</a:t>
            </a:r>
          </a:p>
          <a:p>
            <a:endParaRPr lang="es-CO" dirty="0"/>
          </a:p>
          <a:p>
            <a:r>
              <a:rPr lang="es-CO" dirty="0"/>
              <a:t>Usted, debe ser parte del sostén de la iglesia como columna. Dios lo quiere usar como columnas. </a:t>
            </a:r>
          </a:p>
          <a:p>
            <a:r>
              <a:rPr lang="es-CO" dirty="0"/>
              <a:t>Particularmente acerca de la elevada conducta moral requerida de todos los miembros que la componen, principalmente del dirigente, que debe ser ejemplo de ella. </a:t>
            </a:r>
          </a:p>
          <a:p>
            <a:endParaRPr lang="es-CO" dirty="0">
              <a:solidFill>
                <a:srgbClr val="FF0000"/>
              </a:solidFill>
            </a:endParaRPr>
          </a:p>
          <a:p>
            <a:r>
              <a:rPr lang="es-CO" dirty="0">
                <a:solidFill>
                  <a:srgbClr val="FF0000"/>
                </a:solidFill>
              </a:rPr>
              <a:t>2 Cron.12.1.</a:t>
            </a:r>
          </a:p>
          <a:p>
            <a:pPr lvl="1"/>
            <a:r>
              <a:rPr lang="es-CO" dirty="0"/>
              <a:t>“</a:t>
            </a:r>
            <a:r>
              <a:rPr lang="es-CO" i="1" dirty="0"/>
              <a:t>Cuando Roboam había consolidado el reino, dejó la ley de Jehová, y todo Israel con él</a:t>
            </a:r>
            <a:r>
              <a:rPr lang="es-CO" dirty="0"/>
              <a:t>”</a:t>
            </a:r>
          </a:p>
          <a:p>
            <a:endParaRPr lang="es-CO" dirty="0"/>
          </a:p>
        </p:txBody>
      </p:sp>
    </p:spTree>
    <p:extLst>
      <p:ext uri="{BB962C8B-B14F-4D97-AF65-F5344CB8AC3E}">
        <p14:creationId xmlns:p14="http://schemas.microsoft.com/office/powerpoint/2010/main" val="5395172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332656"/>
            <a:ext cx="5266928" cy="2808312"/>
          </a:xfrm>
        </p:spPr>
        <p:txBody>
          <a:bodyPr>
            <a:normAutofit/>
          </a:bodyPr>
          <a:lstStyle/>
          <a:p>
            <a:r>
              <a:rPr lang="es-CO" dirty="0"/>
              <a:t>Se declara que el pueblo siguiendo el ejemplo de Roboam, estableció lugares altos, estatuas e imágenes “de Asera”.</a:t>
            </a:r>
          </a:p>
          <a:p>
            <a:endParaRPr lang="es-CO" dirty="0"/>
          </a:p>
        </p:txBody>
      </p:sp>
      <p:pic>
        <p:nvPicPr>
          <p:cNvPr id="4" name="Imagen 3"/>
          <p:cNvPicPr>
            <a:picLocks noChangeAspect="1"/>
          </p:cNvPicPr>
          <p:nvPr/>
        </p:nvPicPr>
        <p:blipFill>
          <a:blip r:embed="rId2"/>
          <a:stretch>
            <a:fillRect/>
          </a:stretch>
        </p:blipFill>
        <p:spPr>
          <a:xfrm>
            <a:off x="5724128" y="257705"/>
            <a:ext cx="3057500" cy="2883263"/>
          </a:xfrm>
          <a:prstGeom prst="rect">
            <a:avLst/>
          </a:prstGeom>
        </p:spPr>
      </p:pic>
      <p:sp>
        <p:nvSpPr>
          <p:cNvPr id="6" name="Rectángulo 5"/>
          <p:cNvSpPr/>
          <p:nvPr/>
        </p:nvSpPr>
        <p:spPr>
          <a:xfrm>
            <a:off x="4549562" y="3789040"/>
            <a:ext cx="4572000" cy="2554545"/>
          </a:xfrm>
          <a:prstGeom prst="rect">
            <a:avLst/>
          </a:prstGeom>
        </p:spPr>
        <p:txBody>
          <a:bodyPr>
            <a:spAutoFit/>
          </a:bodyPr>
          <a:lstStyle/>
          <a:p>
            <a:pPr algn="r"/>
            <a:r>
              <a:rPr lang="es-CO" sz="2800" dirty="0"/>
              <a:t> </a:t>
            </a:r>
            <a:r>
              <a:rPr lang="es-CO" sz="3200" dirty="0"/>
              <a:t>Y que se fomentaban otras abominaciones, tales como las prácticas degradantes de los sodomitas.</a:t>
            </a:r>
            <a:endParaRPr lang="es-CO" sz="2800" dirty="0"/>
          </a:p>
        </p:txBody>
      </p:sp>
      <p:pic>
        <p:nvPicPr>
          <p:cNvPr id="7" name="Imagen 6"/>
          <p:cNvPicPr>
            <a:picLocks noChangeAspect="1"/>
          </p:cNvPicPr>
          <p:nvPr/>
        </p:nvPicPr>
        <p:blipFill>
          <a:blip r:embed="rId3"/>
          <a:stretch>
            <a:fillRect/>
          </a:stretch>
        </p:blipFill>
        <p:spPr>
          <a:xfrm>
            <a:off x="2915816" y="3942659"/>
            <a:ext cx="2141215" cy="2078629"/>
          </a:xfrm>
          <a:prstGeom prst="rect">
            <a:avLst/>
          </a:prstGeom>
        </p:spPr>
      </p:pic>
      <p:pic>
        <p:nvPicPr>
          <p:cNvPr id="8" name="Imagen 7"/>
          <p:cNvPicPr>
            <a:picLocks noChangeAspect="1"/>
          </p:cNvPicPr>
          <p:nvPr/>
        </p:nvPicPr>
        <p:blipFill>
          <a:blip r:embed="rId4"/>
          <a:stretch>
            <a:fillRect/>
          </a:stretch>
        </p:blipFill>
        <p:spPr>
          <a:xfrm>
            <a:off x="158537" y="4671472"/>
            <a:ext cx="2609850" cy="1866900"/>
          </a:xfrm>
          <a:prstGeom prst="rect">
            <a:avLst/>
          </a:prstGeom>
        </p:spPr>
      </p:pic>
    </p:spTree>
    <p:extLst>
      <p:ext uri="{BB962C8B-B14F-4D97-AF65-F5344CB8AC3E}">
        <p14:creationId xmlns:p14="http://schemas.microsoft.com/office/powerpoint/2010/main" val="4201944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rmAutofit fontScale="90000"/>
          </a:bodyPr>
          <a:lstStyle/>
          <a:p>
            <a:r>
              <a:rPr lang="es-CO" dirty="0"/>
              <a:t>Dios dice: “No tendrás dioses ajenos delante de mí”</a:t>
            </a:r>
          </a:p>
        </p:txBody>
      </p:sp>
      <p:sp>
        <p:nvSpPr>
          <p:cNvPr id="3" name="Marcador de contenido 2"/>
          <p:cNvSpPr>
            <a:spLocks noGrp="1"/>
          </p:cNvSpPr>
          <p:nvPr>
            <p:ph idx="1"/>
          </p:nvPr>
        </p:nvSpPr>
        <p:spPr>
          <a:xfrm>
            <a:off x="473570" y="5445224"/>
            <a:ext cx="8229600" cy="1184995"/>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dirty="0"/>
              <a:t>Está escrito: “No te harás imagen, ni ninguna semejanza de lo que esté arriba en el cielo, ni abajo en la tierra, ni en las aguas debajo de la tierra”</a:t>
            </a:r>
          </a:p>
        </p:txBody>
      </p:sp>
      <p:pic>
        <p:nvPicPr>
          <p:cNvPr id="4" name="Imagen 3"/>
          <p:cNvPicPr>
            <a:picLocks noChangeAspect="1"/>
          </p:cNvPicPr>
          <p:nvPr/>
        </p:nvPicPr>
        <p:blipFill>
          <a:blip r:embed="rId2"/>
          <a:stretch>
            <a:fillRect/>
          </a:stretch>
        </p:blipFill>
        <p:spPr>
          <a:xfrm>
            <a:off x="683568" y="1700808"/>
            <a:ext cx="7848872" cy="3528392"/>
          </a:xfrm>
          <a:prstGeom prst="rect">
            <a:avLst/>
          </a:prstGeom>
        </p:spPr>
        <p:style>
          <a:lnRef idx="2">
            <a:schemeClr val="dk1"/>
          </a:lnRef>
          <a:fillRef idx="1">
            <a:schemeClr val="lt1"/>
          </a:fillRef>
          <a:effectRef idx="0">
            <a:schemeClr val="dk1"/>
          </a:effectRef>
          <a:fontRef idx="minor">
            <a:schemeClr val="dk1"/>
          </a:fontRef>
        </p:style>
      </p:pic>
    </p:spTree>
    <p:extLst>
      <p:ext uri="{BB962C8B-B14F-4D97-AF65-F5344CB8AC3E}">
        <p14:creationId xmlns:p14="http://schemas.microsoft.com/office/powerpoint/2010/main" val="34298468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1">
            <a:schemeClr val="accent3"/>
          </a:lnRef>
          <a:fillRef idx="2">
            <a:schemeClr val="accent3"/>
          </a:fillRef>
          <a:effectRef idx="1">
            <a:schemeClr val="accent3"/>
          </a:effectRef>
          <a:fontRef idx="minor">
            <a:schemeClr val="dk1"/>
          </a:fontRef>
        </p:style>
        <p:txBody>
          <a:bodyPr>
            <a:normAutofit fontScale="92500" lnSpcReduction="20000"/>
          </a:bodyPr>
          <a:lstStyle/>
          <a:p>
            <a:r>
              <a:rPr lang="es-CO" dirty="0"/>
              <a:t>La Biblia registra que hubo hombres que ganaron la comparación de columnas, leamos</a:t>
            </a:r>
          </a:p>
          <a:p>
            <a:r>
              <a:rPr lang="es-CO" dirty="0">
                <a:solidFill>
                  <a:srgbClr val="FF0000"/>
                </a:solidFill>
              </a:rPr>
              <a:t>Gálatas 2:9.</a:t>
            </a:r>
          </a:p>
          <a:p>
            <a:pPr lvl="1"/>
            <a:r>
              <a:rPr lang="es-CO" dirty="0"/>
              <a:t>“y reconociendo la gracia que me había sido dada, Jacobo, Cefas y Juan, que eran considerados como columnas, nos dieron a mí y a Bernabé la diestra en señal de compañerismo, para que nosotros fuésemos a los gentiles, y ellos a la circuncisión”</a:t>
            </a:r>
          </a:p>
          <a:p>
            <a:pPr lvl="1"/>
            <a:endParaRPr lang="es-CO" sz="2600" dirty="0"/>
          </a:p>
          <a:p>
            <a:pPr marL="514350" indent="-457200"/>
            <a:r>
              <a:rPr lang="es-CO" sz="3000" dirty="0"/>
              <a:t>“Jacobo, Cefas y Juan, que eran considerados como columnas”. </a:t>
            </a:r>
            <a:r>
              <a:rPr lang="es-CO" sz="3000" u="sng" dirty="0"/>
              <a:t>Es decir, dirigentes de la iglesia</a:t>
            </a:r>
            <a:r>
              <a:rPr lang="es-CO" sz="3000" dirty="0"/>
              <a:t>.  Si Jacobo, que no era de los doce, era tenido en tan alta estima que se lo consideraba como “columna” de la iglesia junto con Pedro y Juan, ¿por qué no habría de serlo también Pablo?</a:t>
            </a:r>
          </a:p>
          <a:p>
            <a:r>
              <a:rPr lang="es-CO" sz="3000" dirty="0"/>
              <a:t>Por tanto, Estos son  hermanos que han sostenido la Iglesia en tiempos difíciles</a:t>
            </a:r>
          </a:p>
          <a:p>
            <a:endParaRPr lang="es-CO" dirty="0"/>
          </a:p>
        </p:txBody>
      </p:sp>
    </p:spTree>
    <p:extLst>
      <p:ext uri="{BB962C8B-B14F-4D97-AF65-F5344CB8AC3E}">
        <p14:creationId xmlns:p14="http://schemas.microsoft.com/office/powerpoint/2010/main" val="16793906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dk1"/>
          </a:lnRef>
          <a:fillRef idx="1">
            <a:schemeClr val="lt1"/>
          </a:fillRef>
          <a:effectRef idx="0">
            <a:schemeClr val="dk1"/>
          </a:effectRef>
          <a:fontRef idx="minor">
            <a:schemeClr val="dk1"/>
          </a:fontRef>
        </p:style>
        <p:txBody>
          <a:bodyPr>
            <a:noAutofit/>
          </a:bodyPr>
          <a:lstStyle/>
          <a:p>
            <a:r>
              <a:rPr lang="es-CO" sz="2800" dirty="0"/>
              <a:t>Analicemos lo que hicieron estas cinco “columnas”, Jacobo, Cefas, Juan, Pablo y Bernabé.</a:t>
            </a:r>
          </a:p>
        </p:txBody>
      </p:sp>
      <p:sp>
        <p:nvSpPr>
          <p:cNvPr id="3" name="Marcador de contenido 2"/>
          <p:cNvSpPr>
            <a:spLocks noGrp="1"/>
          </p:cNvSpPr>
          <p:nvPr>
            <p:ph idx="1"/>
          </p:nvPr>
        </p:nvSpPr>
        <p:spPr>
          <a:xfrm>
            <a:off x="457200" y="1600200"/>
            <a:ext cx="6275040" cy="1540768"/>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es-CO" sz="4000" i="1" dirty="0"/>
              <a:t>1</a:t>
            </a:r>
            <a:r>
              <a:rPr lang="es-CO" dirty="0"/>
              <a:t>. </a:t>
            </a:r>
            <a:r>
              <a:rPr lang="es-CO" u="sng" dirty="0"/>
              <a:t>JACOBO</a:t>
            </a:r>
            <a:r>
              <a:rPr lang="es-CO" dirty="0"/>
              <a:t>: Columna de  Dios para resolver problemas: </a:t>
            </a:r>
          </a:p>
          <a:p>
            <a:r>
              <a:rPr lang="es-CO" dirty="0">
                <a:solidFill>
                  <a:srgbClr val="FF0000"/>
                </a:solidFill>
              </a:rPr>
              <a:t>Hechos 15:13-31</a:t>
            </a:r>
          </a:p>
        </p:txBody>
      </p:sp>
      <p:sp>
        <p:nvSpPr>
          <p:cNvPr id="4" name="Rectángulo 3"/>
          <p:cNvSpPr/>
          <p:nvPr/>
        </p:nvSpPr>
        <p:spPr>
          <a:xfrm>
            <a:off x="0" y="3323530"/>
            <a:ext cx="9144000" cy="341632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13 Y cuando ellos callaron, Jacobo respondió diciendo: Varones hermanos, oídme. 14 Simón ha contado cómo Dios visitó por primera vez a los gentiles, para tomar de ellos pueblo para su nombre.  15 Y con esto concuerdan las palabras de los profetas, como está escrito: 16 Después de esto volveré Y reedificaré el tabernáculo de David, que está caído; Y repararé sus ruinas, Y lo volveré a levantar, 17 Para que el resto de los hombres busque al Señor, Y todos los gentiles, sobre los cuales es invocado mi nombre,18 Dice el Señor, que hace conocer todo esto desde tiempos antiguos. </a:t>
            </a:r>
          </a:p>
        </p:txBody>
      </p:sp>
      <p:pic>
        <p:nvPicPr>
          <p:cNvPr id="5" name="Imagen 4"/>
          <p:cNvPicPr>
            <a:picLocks noChangeAspect="1"/>
          </p:cNvPicPr>
          <p:nvPr/>
        </p:nvPicPr>
        <p:blipFill>
          <a:blip r:embed="rId2"/>
          <a:stretch>
            <a:fillRect/>
          </a:stretch>
        </p:blipFill>
        <p:spPr>
          <a:xfrm>
            <a:off x="6825555" y="1473313"/>
            <a:ext cx="2066925" cy="1667656"/>
          </a:xfrm>
          <a:prstGeom prst="rect">
            <a:avLst/>
          </a:prstGeom>
        </p:spPr>
      </p:pic>
    </p:spTree>
    <p:extLst>
      <p:ext uri="{BB962C8B-B14F-4D97-AF65-F5344CB8AC3E}">
        <p14:creationId xmlns:p14="http://schemas.microsoft.com/office/powerpoint/2010/main" val="207297723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lvl="1"/>
            <a:r>
              <a:rPr lang="es-CO" dirty="0"/>
              <a:t>19 </a:t>
            </a:r>
            <a:r>
              <a:rPr lang="es-CO" i="1" dirty="0"/>
              <a:t>Por lo cual yo juzgo que no se inquiete a los gentiles que se convierten a Dios, 20 sino que se les escriba que se aparten de las contaminaciones de los ídolos, de fornicación, de ahogado y de sangre. 21 Porque Moisés desde tiempos antiguos tiene en cada ciudad quien lo predique en las sinagogas, donde es leído cada sábado. </a:t>
            </a:r>
          </a:p>
          <a:p>
            <a:pPr lvl="1"/>
            <a:r>
              <a:rPr lang="es-CO" i="1" dirty="0"/>
              <a:t>22 Entonces pareció bien a los apóstoles y a los ancianos, con toda la iglesia, elegir de entre ellos varones y enviarlos a Antioquía con </a:t>
            </a:r>
            <a:r>
              <a:rPr lang="es-CO" i="1" u="sng" dirty="0"/>
              <a:t>Pablo y Bernabé: a Judas que tenía por sobrenombre Barsabás, y a Silas, varones principales entre los hermanos</a:t>
            </a:r>
            <a:r>
              <a:rPr lang="es-CO" i="1" dirty="0"/>
              <a:t>; 23 y escribir por conducto de ellos: Los apóstoles y los ancianos y los hermanos, a los hermanos de entre los gentiles que están en Antioquía, en Siria y en Cilicia, salud. 24 Por cuanto hemos oído que algunos que han salido de nosotros, a los cuales no dimos orden, os han inquietado con palabras, perturbando vuestras almas, mandando circuncidaros y guardar la ley,</a:t>
            </a:r>
          </a:p>
        </p:txBody>
      </p:sp>
    </p:spTree>
    <p:extLst>
      <p:ext uri="{BB962C8B-B14F-4D97-AF65-F5344CB8AC3E}">
        <p14:creationId xmlns:p14="http://schemas.microsoft.com/office/powerpoint/2010/main" val="410125676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pPr lvl="1"/>
            <a:r>
              <a:rPr lang="es-CO" dirty="0"/>
              <a:t>25 </a:t>
            </a:r>
            <a:r>
              <a:rPr lang="es-CO" i="1" dirty="0"/>
              <a:t>nos ha parecido bien, habiendo llegado a un acuerdo, elegir varones y enviarlos a vosotros con nuestros amados Bernabé y Pablo, 26 hombres que han expuesto su vida por el nombre de nuestro Señor Jesucristo. 27 Así que enviamos a Judas y a Silas, los cuales también de palabra os harán saber lo mismo. 28 Porque ha parecido bien al Espíritu Santo, y a nosotros, no imponeros ninguna carga más que estas cosas necesarias: 29 que os abstengáis de lo sacrificado a ídolos, de sangre, de ahogado y de fornicación; de las cuales cosas si os guardareis, bien haréis. Pasadlo bien.</a:t>
            </a:r>
          </a:p>
          <a:p>
            <a:pPr lvl="1"/>
            <a:r>
              <a:rPr lang="es-CO" i="1" dirty="0"/>
              <a:t> 30 Así, pues, los que fueron enviados descendieron a Antioquía, y reuniendo a la congregación, entregaron la carta; 31 habiendo leído la cual, se regocijaron por la consolación.</a:t>
            </a:r>
          </a:p>
          <a:p>
            <a:endParaRPr lang="es-CO" dirty="0"/>
          </a:p>
        </p:txBody>
      </p:sp>
    </p:spTree>
    <p:extLst>
      <p:ext uri="{BB962C8B-B14F-4D97-AF65-F5344CB8AC3E}">
        <p14:creationId xmlns:p14="http://schemas.microsoft.com/office/powerpoint/2010/main" val="181063886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7487" y="260648"/>
            <a:ext cx="6131024" cy="2047875"/>
          </a:xfrm>
        </p:spPr>
        <p:txBody>
          <a:bodyPr>
            <a:normAutofit fontScale="92500" lnSpcReduction="10000"/>
          </a:bodyPr>
          <a:lstStyle/>
          <a:p>
            <a:r>
              <a:rPr lang="es-CO" sz="4000" b="1" dirty="0"/>
              <a:t>2. </a:t>
            </a:r>
            <a:r>
              <a:rPr lang="es-CO" sz="4000" b="1" u="sng" dirty="0"/>
              <a:t>CEFAS (Pedro)</a:t>
            </a:r>
            <a:r>
              <a:rPr lang="es-CO" sz="4000" b="1" dirty="0"/>
              <a:t>: </a:t>
            </a:r>
            <a:r>
              <a:rPr lang="es-CO" dirty="0"/>
              <a:t>Columna de Dios usado para el crecimiento numérico de la iglesia.</a:t>
            </a:r>
          </a:p>
          <a:p>
            <a:r>
              <a:rPr lang="es-CO" dirty="0">
                <a:solidFill>
                  <a:srgbClr val="FF0000"/>
                </a:solidFill>
              </a:rPr>
              <a:t>Hechos 2:14, 41.</a:t>
            </a:r>
          </a:p>
        </p:txBody>
      </p:sp>
      <p:pic>
        <p:nvPicPr>
          <p:cNvPr id="4" name="Imagen 3"/>
          <p:cNvPicPr>
            <a:picLocks noChangeAspect="1"/>
          </p:cNvPicPr>
          <p:nvPr/>
        </p:nvPicPr>
        <p:blipFill>
          <a:blip r:embed="rId2"/>
          <a:stretch>
            <a:fillRect/>
          </a:stretch>
        </p:blipFill>
        <p:spPr>
          <a:xfrm>
            <a:off x="6381750" y="260648"/>
            <a:ext cx="2762250" cy="2047875"/>
          </a:xfrm>
          <a:prstGeom prst="rect">
            <a:avLst/>
          </a:prstGeom>
        </p:spPr>
      </p:pic>
      <p:sp>
        <p:nvSpPr>
          <p:cNvPr id="5" name="Rectángulo 4"/>
          <p:cNvSpPr/>
          <p:nvPr/>
        </p:nvSpPr>
        <p:spPr>
          <a:xfrm>
            <a:off x="755576" y="2636912"/>
            <a:ext cx="7632848" cy="403187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3200" dirty="0"/>
              <a:t>14 Entonces Pedro, poniéndose en pie con los once, alzó la voz y les habló diciendo: Varones judíos, y todos los que habitáis en Jerusalén, esto os sea notorio, y oíd mis palabras. </a:t>
            </a:r>
          </a:p>
          <a:p>
            <a:r>
              <a:rPr lang="es-CO" sz="3200" dirty="0"/>
              <a:t>Así que, los que recibieron su palabra fueron bautizados; y se añadieron aquel día como tres mil personas.</a:t>
            </a:r>
          </a:p>
        </p:txBody>
      </p:sp>
    </p:spTree>
    <p:extLst>
      <p:ext uri="{BB962C8B-B14F-4D97-AF65-F5344CB8AC3E}">
        <p14:creationId xmlns:p14="http://schemas.microsoft.com/office/powerpoint/2010/main" val="252669098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9938" y="548680"/>
            <a:ext cx="5554960" cy="2304256"/>
          </a:xfrm>
        </p:spPr>
        <p:txBody>
          <a:bodyPr>
            <a:normAutofit fontScale="92500" lnSpcReduction="20000"/>
          </a:bodyPr>
          <a:lstStyle/>
          <a:p>
            <a:r>
              <a:rPr lang="es-CO" sz="4800" b="1" dirty="0"/>
              <a:t>3</a:t>
            </a:r>
            <a:r>
              <a:rPr lang="es-CO" sz="3600" b="1" dirty="0"/>
              <a:t>. </a:t>
            </a:r>
            <a:r>
              <a:rPr lang="es-CO" sz="3600" b="1" u="sng" dirty="0"/>
              <a:t>JUAN</a:t>
            </a:r>
            <a:r>
              <a:rPr lang="es-CO" dirty="0"/>
              <a:t>: Columna de Dios  usado para revelación e interpretación correcta de la palabra profética, </a:t>
            </a:r>
            <a:r>
              <a:rPr lang="es-CO" dirty="0">
                <a:solidFill>
                  <a:srgbClr val="FF0000"/>
                </a:solidFill>
              </a:rPr>
              <a:t>Apocalipsis 1:9, 1-2. </a:t>
            </a:r>
          </a:p>
          <a:p>
            <a:endParaRPr lang="es-CO" dirty="0"/>
          </a:p>
        </p:txBody>
      </p:sp>
      <p:pic>
        <p:nvPicPr>
          <p:cNvPr id="5" name="Imagen 4"/>
          <p:cNvPicPr>
            <a:picLocks noChangeAspect="1"/>
          </p:cNvPicPr>
          <p:nvPr/>
        </p:nvPicPr>
        <p:blipFill>
          <a:blip r:embed="rId2"/>
          <a:stretch>
            <a:fillRect/>
          </a:stretch>
        </p:blipFill>
        <p:spPr>
          <a:xfrm>
            <a:off x="5796137" y="401721"/>
            <a:ext cx="3347864" cy="2163183"/>
          </a:xfrm>
          <a:prstGeom prst="rect">
            <a:avLst/>
          </a:prstGeom>
        </p:spPr>
      </p:pic>
      <p:sp>
        <p:nvSpPr>
          <p:cNvPr id="6" name="Rectángulo 5"/>
          <p:cNvSpPr/>
          <p:nvPr/>
        </p:nvSpPr>
        <p:spPr>
          <a:xfrm>
            <a:off x="395536" y="2999895"/>
            <a:ext cx="8496944" cy="347787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 </a:t>
            </a:r>
            <a:r>
              <a:rPr lang="es-CO" sz="2400" dirty="0"/>
              <a:t>9 Yo Juan, vuestro hermano, y copartícipe vuestro en la </a:t>
            </a:r>
            <a:r>
              <a:rPr lang="es-CO" sz="2400" u="sng" dirty="0"/>
              <a:t>tribulación</a:t>
            </a:r>
            <a:r>
              <a:rPr lang="es-CO" sz="2400" dirty="0"/>
              <a:t>, en el reino y en la </a:t>
            </a:r>
            <a:r>
              <a:rPr lang="es-CO" sz="2400" u="sng" dirty="0"/>
              <a:t>paciencia</a:t>
            </a:r>
            <a:r>
              <a:rPr lang="es-CO" sz="2400" dirty="0"/>
              <a:t> de Jesucristo, estaba en la isla llamada Patmos, </a:t>
            </a:r>
            <a:r>
              <a:rPr lang="es-CO" sz="2400" u="sng" dirty="0"/>
              <a:t>por causa de la palabra de Dios y el testimonio de Jesucristo</a:t>
            </a:r>
            <a:r>
              <a:rPr lang="es-CO" sz="2400" dirty="0"/>
              <a:t>.</a:t>
            </a:r>
          </a:p>
          <a:p>
            <a:r>
              <a:rPr lang="es-CO" sz="2400" dirty="0"/>
              <a:t>1,2 La revelación de Jesucristo, que Dios le dio, para manifestar a sus siervos las cosas que deben suceder pronto; y la declaró enviándola por medio de su ángel a su siervo Juan, 2 que ha dado testimonio de la palabra de Dios, y del testimonio de Jesucristo, y de todas las cosas que ha visto. </a:t>
            </a:r>
            <a:endParaRPr lang="es-CO" sz="2000" dirty="0"/>
          </a:p>
        </p:txBody>
      </p:sp>
    </p:spTree>
    <p:extLst>
      <p:ext uri="{BB962C8B-B14F-4D97-AF65-F5344CB8AC3E}">
        <p14:creationId xmlns:p14="http://schemas.microsoft.com/office/powerpoint/2010/main" val="398554305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332657"/>
            <a:ext cx="5616624" cy="1600200"/>
          </a:xfrm>
        </p:spPr>
        <p:txBody>
          <a:bodyPr>
            <a:normAutofit lnSpcReduction="10000"/>
          </a:bodyPr>
          <a:lstStyle/>
          <a:p>
            <a:r>
              <a:rPr lang="es-CO" sz="4200" b="1" dirty="0"/>
              <a:t>4</a:t>
            </a:r>
            <a:r>
              <a:rPr lang="es-CO" sz="4200" dirty="0"/>
              <a:t>. </a:t>
            </a:r>
            <a:r>
              <a:rPr lang="es-CO" sz="3800" u="sng" dirty="0"/>
              <a:t>PABLO</a:t>
            </a:r>
            <a:r>
              <a:rPr lang="es-CO" dirty="0"/>
              <a:t>: Columna de Dios usado para enseñar a la iglesia que estaba naciendo. </a:t>
            </a:r>
          </a:p>
        </p:txBody>
      </p:sp>
      <p:pic>
        <p:nvPicPr>
          <p:cNvPr id="2" name="Imagen 1"/>
          <p:cNvPicPr>
            <a:picLocks noChangeAspect="1"/>
          </p:cNvPicPr>
          <p:nvPr/>
        </p:nvPicPr>
        <p:blipFill>
          <a:blip r:embed="rId2"/>
          <a:stretch>
            <a:fillRect/>
          </a:stretch>
        </p:blipFill>
        <p:spPr>
          <a:xfrm>
            <a:off x="6084168" y="332656"/>
            <a:ext cx="2857500" cy="1600200"/>
          </a:xfrm>
          <a:prstGeom prst="rect">
            <a:avLst/>
          </a:prstGeom>
        </p:spPr>
      </p:pic>
      <p:sp>
        <p:nvSpPr>
          <p:cNvPr id="4" name="Rectángulo 3"/>
          <p:cNvSpPr/>
          <p:nvPr/>
        </p:nvSpPr>
        <p:spPr>
          <a:xfrm>
            <a:off x="467544" y="2138660"/>
            <a:ext cx="8280920" cy="4401205"/>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800" dirty="0"/>
              <a:t>Es considerado columna de la iglesia, no solamente por lo que padeció por causa de Cristo </a:t>
            </a:r>
            <a:r>
              <a:rPr lang="es-CO" sz="2800" dirty="0">
                <a:solidFill>
                  <a:srgbClr val="FF0000"/>
                </a:solidFill>
              </a:rPr>
              <a:t>(ver 2 Cor.11:24-28)</a:t>
            </a:r>
            <a:r>
              <a:rPr lang="es-CO" sz="2800" dirty="0"/>
              <a:t>, sino también porque escribió 14 epístolas que definen la vida de la iglesia y del cristiano:</a:t>
            </a:r>
          </a:p>
          <a:p>
            <a:r>
              <a:rPr lang="es-CO" sz="2800" dirty="0"/>
              <a:t> </a:t>
            </a:r>
            <a:r>
              <a:rPr lang="es-CO" sz="2800" dirty="0">
                <a:solidFill>
                  <a:srgbClr val="FF0000"/>
                </a:solidFill>
              </a:rPr>
              <a:t>Romanos.</a:t>
            </a:r>
          </a:p>
          <a:p>
            <a:r>
              <a:rPr lang="es-CO" sz="2800" dirty="0">
                <a:solidFill>
                  <a:srgbClr val="FF0000"/>
                </a:solidFill>
              </a:rPr>
              <a:t>1 y 2 de Corintios.</a:t>
            </a:r>
          </a:p>
          <a:p>
            <a:r>
              <a:rPr lang="es-CO" sz="2800" dirty="0">
                <a:solidFill>
                  <a:srgbClr val="FF0000"/>
                </a:solidFill>
              </a:rPr>
              <a:t>Gálatas.</a:t>
            </a:r>
          </a:p>
          <a:p>
            <a:r>
              <a:rPr lang="es-CO" sz="2800" dirty="0">
                <a:solidFill>
                  <a:srgbClr val="FF0000"/>
                </a:solidFill>
              </a:rPr>
              <a:t>Efesios</a:t>
            </a:r>
          </a:p>
          <a:p>
            <a:r>
              <a:rPr lang="es-CO" sz="2800" dirty="0">
                <a:solidFill>
                  <a:srgbClr val="FF0000"/>
                </a:solidFill>
              </a:rPr>
              <a:t>Filipenses. </a:t>
            </a:r>
          </a:p>
          <a:p>
            <a:r>
              <a:rPr lang="es-CO" sz="2800" dirty="0">
                <a:solidFill>
                  <a:srgbClr val="FF0000"/>
                </a:solidFill>
              </a:rPr>
              <a:t>Colosenses.</a:t>
            </a:r>
          </a:p>
        </p:txBody>
      </p:sp>
      <p:sp>
        <p:nvSpPr>
          <p:cNvPr id="5" name="Rectángulo 4"/>
          <p:cNvSpPr/>
          <p:nvPr/>
        </p:nvSpPr>
        <p:spPr>
          <a:xfrm>
            <a:off x="3888432" y="4293096"/>
            <a:ext cx="4572000" cy="2246769"/>
          </a:xfrm>
          <a:prstGeom prst="rect">
            <a:avLst/>
          </a:prstGeom>
        </p:spPr>
        <p:txBody>
          <a:bodyPr>
            <a:spAutoFit/>
          </a:bodyPr>
          <a:lstStyle/>
          <a:p>
            <a:r>
              <a:rPr lang="es-CO" sz="2800" dirty="0">
                <a:solidFill>
                  <a:srgbClr val="FF0000"/>
                </a:solidFill>
              </a:rPr>
              <a:t>1,2 de Tesalonicenses.</a:t>
            </a:r>
          </a:p>
          <a:p>
            <a:r>
              <a:rPr lang="es-CO" sz="2800" dirty="0">
                <a:solidFill>
                  <a:srgbClr val="FF0000"/>
                </a:solidFill>
              </a:rPr>
              <a:t>1,2 de Timoteo.</a:t>
            </a:r>
          </a:p>
          <a:p>
            <a:r>
              <a:rPr lang="es-CO" sz="2800" dirty="0">
                <a:solidFill>
                  <a:srgbClr val="FF0000"/>
                </a:solidFill>
              </a:rPr>
              <a:t>Tito.</a:t>
            </a:r>
          </a:p>
          <a:p>
            <a:r>
              <a:rPr lang="es-CO" sz="2800" dirty="0">
                <a:solidFill>
                  <a:srgbClr val="FF0000"/>
                </a:solidFill>
              </a:rPr>
              <a:t>Filemón.</a:t>
            </a:r>
          </a:p>
          <a:p>
            <a:r>
              <a:rPr lang="es-CO" sz="2800" dirty="0">
                <a:solidFill>
                  <a:srgbClr val="FF0000"/>
                </a:solidFill>
              </a:rPr>
              <a:t>Hebreos. </a:t>
            </a:r>
          </a:p>
        </p:txBody>
      </p:sp>
    </p:spTree>
    <p:extLst>
      <p:ext uri="{BB962C8B-B14F-4D97-AF65-F5344CB8AC3E}">
        <p14:creationId xmlns:p14="http://schemas.microsoft.com/office/powerpoint/2010/main" val="76026422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134220"/>
            <a:ext cx="5616624" cy="2211718"/>
          </a:xfrm>
        </p:spPr>
        <p:txBody>
          <a:bodyPr>
            <a:normAutofit fontScale="92500"/>
          </a:bodyPr>
          <a:lstStyle/>
          <a:p>
            <a:r>
              <a:rPr lang="es-CO" sz="3600" b="1" dirty="0"/>
              <a:t>5. </a:t>
            </a:r>
            <a:r>
              <a:rPr lang="es-CO" sz="3600" b="1" u="sng" dirty="0"/>
              <a:t>BERNABE</a:t>
            </a:r>
            <a:r>
              <a:rPr lang="es-CO" dirty="0"/>
              <a:t>: Columna usado por Dios, para consolar y hacer amistad (compañero de Pablo en la predicación). </a:t>
            </a:r>
            <a:r>
              <a:rPr lang="es-CO" dirty="0">
                <a:solidFill>
                  <a:srgbClr val="FF0000"/>
                </a:solidFill>
              </a:rPr>
              <a:t>Hech. 4:34-37.</a:t>
            </a:r>
          </a:p>
        </p:txBody>
      </p:sp>
      <p:sp>
        <p:nvSpPr>
          <p:cNvPr id="4" name="Rectángulo 3"/>
          <p:cNvSpPr/>
          <p:nvPr/>
        </p:nvSpPr>
        <p:spPr>
          <a:xfrm>
            <a:off x="323528" y="2420889"/>
            <a:ext cx="8496944" cy="4154984"/>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s-CO" sz="2400" dirty="0"/>
              <a:t>Así que no había entre ellos ningún necesitado; porque todos los que poseían heredades o casas, las vendían, y traían el precio de lo vendido, 35 y lo ponían a los pies de los apóstoles; y se repartía a cada uno según su necesidad.</a:t>
            </a:r>
          </a:p>
          <a:p>
            <a:r>
              <a:rPr lang="es-CO" sz="2400" dirty="0"/>
              <a:t> 36 </a:t>
            </a:r>
            <a:r>
              <a:rPr lang="es-CO" sz="2400" u="sng" dirty="0"/>
              <a:t>Entonces José, a quien los apóstoles pusieron por sobrenombre Bernabé </a:t>
            </a:r>
            <a:r>
              <a:rPr lang="es-CO" sz="2400" dirty="0"/>
              <a:t>(que traducido es, Hijo de consolación), levita, natural de Chipre, 37 como tenía una heredad –finca- la vendió y trajo el precio y lo puso a los pies de los apóstoles. Probablemente fue uno de los setenta discípulos mencionados en el Evangelio. Debido a su gran amor, crecía la iglesia. Fue uno de los elegidos por el Espíritu Santo para el ministerio. </a:t>
            </a:r>
            <a:r>
              <a:rPr lang="es-CO" sz="2400" dirty="0">
                <a:solidFill>
                  <a:srgbClr val="FF0000"/>
                </a:solidFill>
              </a:rPr>
              <a:t>(Ver Hech. 11:24; 13:1,2). </a:t>
            </a:r>
          </a:p>
        </p:txBody>
      </p:sp>
      <p:pic>
        <p:nvPicPr>
          <p:cNvPr id="5" name="Imagen 4"/>
          <p:cNvPicPr>
            <a:picLocks noChangeAspect="1"/>
          </p:cNvPicPr>
          <p:nvPr/>
        </p:nvPicPr>
        <p:blipFill>
          <a:blip r:embed="rId3"/>
          <a:stretch>
            <a:fillRect/>
          </a:stretch>
        </p:blipFill>
        <p:spPr>
          <a:xfrm>
            <a:off x="6444208" y="209171"/>
            <a:ext cx="2063105" cy="2211718"/>
          </a:xfrm>
          <a:prstGeom prst="rect">
            <a:avLst/>
          </a:prstGeom>
        </p:spPr>
      </p:pic>
    </p:spTree>
    <p:extLst>
      <p:ext uri="{BB962C8B-B14F-4D97-AF65-F5344CB8AC3E}">
        <p14:creationId xmlns:p14="http://schemas.microsoft.com/office/powerpoint/2010/main" val="340707762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570186"/>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Autofit/>
          </a:bodyPr>
          <a:lstStyle/>
          <a:p>
            <a:r>
              <a:rPr lang="es-CO" sz="2800" dirty="0"/>
              <a:t>DE LA MISMA FORMA QUE LO HICIERON ESTOS CINCO HOMBRES LLENOS DE FE, DIOS QUIERE QUE TU SEAS UNA COLUMNA EN LA IGLESIA PARA:</a:t>
            </a:r>
          </a:p>
        </p:txBody>
      </p:sp>
      <p:sp>
        <p:nvSpPr>
          <p:cNvPr id="3" name="Marcador de contenido 2"/>
          <p:cNvSpPr>
            <a:spLocks noGrp="1"/>
          </p:cNvSpPr>
          <p:nvPr>
            <p:ph idx="1"/>
          </p:nvPr>
        </p:nvSpPr>
        <p:spPr>
          <a:xfrm>
            <a:off x="457200" y="2179638"/>
            <a:ext cx="8229600" cy="4417714"/>
          </a:xfrm>
        </p:spPr>
        <p:style>
          <a:lnRef idx="2">
            <a:schemeClr val="dk1"/>
          </a:lnRef>
          <a:fillRef idx="1">
            <a:schemeClr val="lt1"/>
          </a:fillRef>
          <a:effectRef idx="0">
            <a:schemeClr val="dk1"/>
          </a:effectRef>
          <a:fontRef idx="minor">
            <a:schemeClr val="dk1"/>
          </a:fontRef>
        </p:style>
        <p:txBody>
          <a:bodyPr>
            <a:normAutofit fontScale="70000" lnSpcReduction="20000"/>
          </a:bodyPr>
          <a:lstStyle/>
          <a:p>
            <a:pPr marL="0" indent="0">
              <a:buNone/>
            </a:pPr>
            <a:r>
              <a:rPr lang="es-CO" sz="4600" b="1" dirty="0"/>
              <a:t>1</a:t>
            </a:r>
            <a:r>
              <a:rPr lang="es-CO" dirty="0"/>
              <a:t>. </a:t>
            </a:r>
            <a:r>
              <a:rPr lang="es-CO" u="sng" dirty="0"/>
              <a:t>GUIAR</a:t>
            </a:r>
            <a:r>
              <a:rPr lang="es-CO" dirty="0"/>
              <a:t>. Hoy hay mucha gente desorientada, que podrías guiar. “</a:t>
            </a:r>
            <a:r>
              <a:rPr lang="es-CO" i="1" dirty="0"/>
              <a:t>Y al ver las multitudes, tuvo compasión de ellas; porque estaban desamparadas y dispersas como ovejas que no tienen pastor</a:t>
            </a:r>
            <a:r>
              <a:rPr lang="es-CO" dirty="0"/>
              <a:t>”.  </a:t>
            </a:r>
            <a:r>
              <a:rPr lang="es-CO" dirty="0">
                <a:solidFill>
                  <a:srgbClr val="FF0000"/>
                </a:solidFill>
              </a:rPr>
              <a:t>(Mat.9:36). </a:t>
            </a:r>
            <a:r>
              <a:rPr lang="es-CO" dirty="0"/>
              <a:t>Leer hasta el verso 38.</a:t>
            </a:r>
          </a:p>
          <a:p>
            <a:pPr marL="0" indent="0">
              <a:buNone/>
            </a:pPr>
            <a:r>
              <a:rPr lang="es-CO" sz="4000" b="1" dirty="0"/>
              <a:t>2</a:t>
            </a:r>
            <a:r>
              <a:rPr lang="es-CO" dirty="0"/>
              <a:t>. </a:t>
            </a:r>
            <a:r>
              <a:rPr lang="es-CO" u="sng" dirty="0"/>
              <a:t>ALUMBRA</a:t>
            </a:r>
            <a:r>
              <a:rPr lang="es-CO" dirty="0"/>
              <a:t>R. Dios quiere usarte para que los que andan en </a:t>
            </a:r>
            <a:r>
              <a:rPr lang="es-CO" dirty="0" err="1"/>
              <a:t>tiniebla</a:t>
            </a:r>
            <a:r>
              <a:rPr lang="es-CO" dirty="0" err="1">
                <a:solidFill>
                  <a:srgbClr val="FF0000"/>
                </a:solidFill>
              </a:rPr>
              <a:t>Ver</a:t>
            </a:r>
            <a:r>
              <a:rPr lang="es-CO" dirty="0">
                <a:solidFill>
                  <a:srgbClr val="FF0000"/>
                </a:solidFill>
              </a:rPr>
              <a:t> Mat.5:14</a:t>
            </a:r>
            <a:r>
              <a:rPr lang="es-CO" dirty="0"/>
              <a:t>). Hoy hay muchos que enseñan doctrinas contrarias a la Biblias vean la LUZ verdadera. </a:t>
            </a:r>
            <a:r>
              <a:rPr lang="es-CO" dirty="0">
                <a:solidFill>
                  <a:srgbClr val="FF0000"/>
                </a:solidFill>
              </a:rPr>
              <a:t>(</a:t>
            </a:r>
            <a:r>
              <a:rPr lang="es-CO" dirty="0"/>
              <a:t>, y tu les puedes enseñar la verdad. </a:t>
            </a:r>
          </a:p>
          <a:p>
            <a:endParaRPr lang="es-CO" dirty="0"/>
          </a:p>
          <a:p>
            <a:pPr marL="0" indent="0">
              <a:buNone/>
            </a:pPr>
            <a:r>
              <a:rPr lang="es-CO" sz="4600" b="1" dirty="0"/>
              <a:t>3</a:t>
            </a:r>
            <a:r>
              <a:rPr lang="es-CO" dirty="0"/>
              <a:t>. </a:t>
            </a:r>
            <a:r>
              <a:rPr lang="es-CO" u="sng" dirty="0"/>
              <a:t>PROTEGERLOS</a:t>
            </a:r>
            <a:r>
              <a:rPr lang="es-CO" dirty="0"/>
              <a:t>.  Dios te quiere usar para bendecir a otros, cuidarlos, ser de bendición y proteger a  hermanos  débiles que no se separen de la verdad. “</a:t>
            </a:r>
            <a:r>
              <a:rPr lang="es-CO" i="1" dirty="0"/>
              <a:t>Cuando hubieron comido, Jesús dijo a Simón Pedro: Simón, hijo de Jonás, ¿me amas más que éstos? Le respondió: Sí, Señor; tú sabes que te amo. El le dijo: </a:t>
            </a:r>
            <a:r>
              <a:rPr lang="es-CO" i="1" u="sng" dirty="0"/>
              <a:t>Apacienta mis corderos</a:t>
            </a:r>
            <a:r>
              <a:rPr lang="es-CO" dirty="0"/>
              <a:t>”. (</a:t>
            </a:r>
            <a:r>
              <a:rPr lang="es-CO" dirty="0">
                <a:solidFill>
                  <a:srgbClr val="FF0000"/>
                </a:solidFill>
              </a:rPr>
              <a:t>Ver Ju.21:15-17</a:t>
            </a:r>
            <a:r>
              <a:rPr lang="es-CO" dirty="0"/>
              <a:t>).</a:t>
            </a:r>
          </a:p>
        </p:txBody>
      </p:sp>
    </p:spTree>
    <p:extLst>
      <p:ext uri="{BB962C8B-B14F-4D97-AF65-F5344CB8AC3E}">
        <p14:creationId xmlns:p14="http://schemas.microsoft.com/office/powerpoint/2010/main" val="7947765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arn(inVertic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23528" y="332657"/>
            <a:ext cx="6336704" cy="1728192"/>
          </a:xfrm>
        </p:spPr>
        <p:txBody>
          <a:bodyPr>
            <a:normAutofit/>
          </a:bodyPr>
          <a:lstStyle/>
          <a:p>
            <a:pPr marL="0" indent="0">
              <a:buNone/>
            </a:pPr>
            <a:r>
              <a:rPr lang="es-CO" sz="3600" b="1" dirty="0"/>
              <a:t>5</a:t>
            </a:r>
            <a:r>
              <a:rPr lang="es-CO" dirty="0"/>
              <a:t>. </a:t>
            </a:r>
            <a:r>
              <a:rPr lang="es-CO" u="sng" dirty="0"/>
              <a:t>CUBRIRLOS</a:t>
            </a:r>
            <a:r>
              <a:rPr lang="es-CO" dirty="0"/>
              <a:t>. Muchos serán guardados por sus oraciones e intercesión. </a:t>
            </a:r>
          </a:p>
        </p:txBody>
      </p:sp>
      <p:pic>
        <p:nvPicPr>
          <p:cNvPr id="5" name="Imagen 4"/>
          <p:cNvPicPr>
            <a:picLocks noChangeAspect="1"/>
          </p:cNvPicPr>
          <p:nvPr/>
        </p:nvPicPr>
        <p:blipFill>
          <a:blip r:embed="rId2"/>
          <a:stretch>
            <a:fillRect/>
          </a:stretch>
        </p:blipFill>
        <p:spPr>
          <a:xfrm>
            <a:off x="179512" y="2477906"/>
            <a:ext cx="3096344" cy="2592288"/>
          </a:xfrm>
          <a:prstGeom prst="rect">
            <a:avLst/>
          </a:prstGeom>
        </p:spPr>
      </p:pic>
      <p:sp>
        <p:nvSpPr>
          <p:cNvPr id="7" name="Rectángulo 6"/>
          <p:cNvSpPr/>
          <p:nvPr/>
        </p:nvSpPr>
        <p:spPr>
          <a:xfrm>
            <a:off x="3923928" y="2492896"/>
            <a:ext cx="4572000" cy="2339102"/>
          </a:xfrm>
          <a:prstGeom prst="rect">
            <a:avLst/>
          </a:prstGeom>
        </p:spPr>
        <p:txBody>
          <a:bodyPr>
            <a:spAutoFit/>
          </a:bodyPr>
          <a:lstStyle/>
          <a:p>
            <a:r>
              <a:rPr lang="es-CO" sz="3200" dirty="0">
                <a:solidFill>
                  <a:srgbClr val="FF0000"/>
                </a:solidFill>
              </a:rPr>
              <a:t>Sant.5:16</a:t>
            </a:r>
            <a:r>
              <a:rPr lang="es-CO" sz="3200" dirty="0"/>
              <a:t>: “</a:t>
            </a:r>
            <a:r>
              <a:rPr lang="es-CO" sz="3200" i="1" dirty="0"/>
              <a:t>orad unos por otros, para que seáis sanados. La oración eficaz del justo puede mucho</a:t>
            </a:r>
            <a:r>
              <a:rPr lang="es-CO" sz="3200" dirty="0"/>
              <a:t>”.</a:t>
            </a:r>
          </a:p>
          <a:p>
            <a:endParaRPr lang="es-CO" dirty="0"/>
          </a:p>
        </p:txBody>
      </p:sp>
      <p:pic>
        <p:nvPicPr>
          <p:cNvPr id="8" name="Imagen 7"/>
          <p:cNvPicPr>
            <a:picLocks noChangeAspect="1"/>
          </p:cNvPicPr>
          <p:nvPr/>
        </p:nvPicPr>
        <p:blipFill>
          <a:blip r:embed="rId3"/>
          <a:stretch>
            <a:fillRect/>
          </a:stretch>
        </p:blipFill>
        <p:spPr>
          <a:xfrm>
            <a:off x="5724128" y="72162"/>
            <a:ext cx="2921868" cy="2204710"/>
          </a:xfrm>
          <a:prstGeom prst="rect">
            <a:avLst/>
          </a:prstGeom>
        </p:spPr>
      </p:pic>
      <p:sp>
        <p:nvSpPr>
          <p:cNvPr id="9" name="Rectángulo 8"/>
          <p:cNvSpPr/>
          <p:nvPr/>
        </p:nvSpPr>
        <p:spPr>
          <a:xfrm>
            <a:off x="0" y="5048022"/>
            <a:ext cx="9144000" cy="1631216"/>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wrap="square">
            <a:spAutoFit/>
          </a:bodyPr>
          <a:lstStyle/>
          <a:p>
            <a:r>
              <a:rPr lang="es-CO" sz="2000" dirty="0"/>
              <a:t> La oración no depende del talento, el conocimiento, la jerarquía, la riqueza o el cargo, sino de la relación que el que ora tiene con Dios.  Este no está libre de todo error, pues ni aun Elías era perfecto.  Pero es “justo” porque no se aferra a un pecado conocido; es “justo” porque mantiene un pleno compañerismo y una activa comunión con Dios, como lo hacía Elías. </a:t>
            </a:r>
          </a:p>
        </p:txBody>
      </p:sp>
    </p:spTree>
    <p:extLst>
      <p:ext uri="{BB962C8B-B14F-4D97-AF65-F5344CB8AC3E}">
        <p14:creationId xmlns:p14="http://schemas.microsoft.com/office/powerpoint/2010/main" val="12120019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0897" y="416769"/>
            <a:ext cx="8229600" cy="1445022"/>
          </a:xfrm>
        </p:spPr>
        <p:txBody>
          <a:bodyPr>
            <a:noAutofit/>
          </a:bodyPr>
          <a:lstStyle/>
          <a:p>
            <a:r>
              <a:rPr lang="es-CO" sz="3200" b="1" i="1" dirty="0"/>
              <a:t>Toda la creación de Dios nos pide a gritos nuestra acción para ordenar el mundo hacia Dios aquí y ahora. </a:t>
            </a:r>
          </a:p>
        </p:txBody>
      </p:sp>
      <p:sp>
        <p:nvSpPr>
          <p:cNvPr id="3" name="Marcador de contenido 2"/>
          <p:cNvSpPr>
            <a:spLocks noGrp="1"/>
          </p:cNvSpPr>
          <p:nvPr>
            <p:ph idx="1"/>
          </p:nvPr>
        </p:nvSpPr>
        <p:spPr>
          <a:xfrm>
            <a:off x="457200" y="5157192"/>
            <a:ext cx="8229600" cy="1440159"/>
          </a:xfrm>
        </p:spPr>
        <p:txBody>
          <a:bodyPr>
            <a:normAutofit fontScale="92500" lnSpcReduction="10000"/>
          </a:bodyPr>
          <a:lstStyle/>
          <a:p>
            <a:pPr marL="0" indent="0" algn="ctr">
              <a:buNone/>
            </a:pPr>
            <a:r>
              <a:rPr lang="es-CO" dirty="0"/>
              <a:t>“</a:t>
            </a:r>
            <a:r>
              <a:rPr lang="es-CO" b="1" i="1" dirty="0"/>
              <a:t>Porque ejemplo os he dado, para que como yo os he hecho, vosotros también hagáis</a:t>
            </a:r>
            <a:r>
              <a:rPr lang="es-CO" dirty="0"/>
              <a:t>”</a:t>
            </a:r>
          </a:p>
          <a:p>
            <a:pPr marL="0" indent="0" algn="ctr">
              <a:buNone/>
            </a:pPr>
            <a:r>
              <a:rPr lang="es-CO" dirty="0"/>
              <a:t> </a:t>
            </a:r>
            <a:r>
              <a:rPr lang="es-CO" dirty="0">
                <a:solidFill>
                  <a:srgbClr val="FF0000"/>
                </a:solidFill>
              </a:rPr>
              <a:t>(Juan 13:15; Luc.19:10)</a:t>
            </a:r>
          </a:p>
        </p:txBody>
      </p:sp>
      <p:pic>
        <p:nvPicPr>
          <p:cNvPr id="4" name="Imagen 3"/>
          <p:cNvPicPr>
            <a:picLocks noChangeAspect="1"/>
          </p:cNvPicPr>
          <p:nvPr/>
        </p:nvPicPr>
        <p:blipFill>
          <a:blip r:embed="rId3"/>
          <a:stretch>
            <a:fillRect/>
          </a:stretch>
        </p:blipFill>
        <p:spPr>
          <a:xfrm>
            <a:off x="3131840" y="2276872"/>
            <a:ext cx="2880320" cy="2465239"/>
          </a:xfrm>
          <a:prstGeom prst="rect">
            <a:avLst/>
          </a:prstGeom>
        </p:spPr>
      </p:pic>
      <p:pic>
        <p:nvPicPr>
          <p:cNvPr id="5" name="Imagen 4"/>
          <p:cNvPicPr>
            <a:picLocks noChangeAspect="1"/>
          </p:cNvPicPr>
          <p:nvPr/>
        </p:nvPicPr>
        <p:blipFill>
          <a:blip r:embed="rId4"/>
          <a:stretch>
            <a:fillRect/>
          </a:stretch>
        </p:blipFill>
        <p:spPr>
          <a:xfrm>
            <a:off x="430897" y="2276872"/>
            <a:ext cx="2530624" cy="2465239"/>
          </a:xfrm>
          <a:prstGeom prst="rect">
            <a:avLst/>
          </a:prstGeom>
        </p:spPr>
      </p:pic>
      <p:pic>
        <p:nvPicPr>
          <p:cNvPr id="6" name="Imagen 5"/>
          <p:cNvPicPr>
            <a:picLocks noChangeAspect="1"/>
          </p:cNvPicPr>
          <p:nvPr/>
        </p:nvPicPr>
        <p:blipFill>
          <a:blip r:embed="rId5"/>
          <a:stretch>
            <a:fillRect/>
          </a:stretch>
        </p:blipFill>
        <p:spPr>
          <a:xfrm>
            <a:off x="6156176" y="2276872"/>
            <a:ext cx="2530624" cy="2453134"/>
          </a:xfrm>
          <a:prstGeom prst="rect">
            <a:avLst/>
          </a:prstGeom>
        </p:spPr>
      </p:pic>
    </p:spTree>
    <p:extLst>
      <p:ext uri="{BB962C8B-B14F-4D97-AF65-F5344CB8AC3E}">
        <p14:creationId xmlns:p14="http://schemas.microsoft.com/office/powerpoint/2010/main" val="3487359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4032448"/>
          </a:xfrm>
        </p:spPr>
        <p:style>
          <a:lnRef idx="2">
            <a:schemeClr val="dk1"/>
          </a:lnRef>
          <a:fillRef idx="1">
            <a:schemeClr val="lt1"/>
          </a:fillRef>
          <a:effectRef idx="0">
            <a:schemeClr val="dk1"/>
          </a:effectRef>
          <a:fontRef idx="minor">
            <a:schemeClr val="dk1"/>
          </a:fontRef>
        </p:style>
        <p:txBody>
          <a:bodyPr>
            <a:normAutofit lnSpcReduction="10000"/>
          </a:bodyPr>
          <a:lstStyle/>
          <a:p>
            <a:pPr marL="0" indent="0" algn="ctr">
              <a:buNone/>
            </a:pPr>
            <a:r>
              <a:rPr lang="es-CO" dirty="0"/>
              <a:t>Los creyentes en Cristo de la iglesia de hoy, tienen el siguiente desafió. </a:t>
            </a:r>
          </a:p>
          <a:p>
            <a:pPr marL="0" indent="0" algn="ctr">
              <a:buNone/>
            </a:pPr>
            <a:r>
              <a:rPr lang="es-CO" dirty="0"/>
              <a:t> ¿Serás una de las columnas que sostienen la iglesia? </a:t>
            </a:r>
          </a:p>
          <a:p>
            <a:pPr marL="0" indent="0" algn="ctr">
              <a:buNone/>
            </a:pPr>
            <a:r>
              <a:rPr lang="es-CO" dirty="0"/>
              <a:t>Solo hay una forma de hacerlo, y es a través de una firme comunión con Jesucristo, el es el que puede hacer que nuestra vida se convierta en una columna de bendición para la iglesia.</a:t>
            </a:r>
          </a:p>
        </p:txBody>
      </p:sp>
      <p:pic>
        <p:nvPicPr>
          <p:cNvPr id="2" name="Imagen 1"/>
          <p:cNvPicPr>
            <a:picLocks noChangeAspect="1"/>
          </p:cNvPicPr>
          <p:nvPr/>
        </p:nvPicPr>
        <p:blipFill>
          <a:blip r:embed="rId2"/>
          <a:stretch>
            <a:fillRect/>
          </a:stretch>
        </p:blipFill>
        <p:spPr>
          <a:xfrm>
            <a:off x="1907704" y="4437112"/>
            <a:ext cx="5544616" cy="2232248"/>
          </a:xfrm>
          <a:prstGeom prst="rect">
            <a:avLst/>
          </a:prstGeom>
          <a:effectLst>
            <a:glow rad="101600">
              <a:schemeClr val="tx1">
                <a:alpha val="60000"/>
              </a:schemeClr>
            </a:glow>
          </a:effectLst>
          <a:scene3d>
            <a:camera prst="orthographicFront"/>
            <a:lightRig rig="threePt" dir="t"/>
          </a:scene3d>
          <a:sp3d>
            <a:bevelT w="139700" prst="cross"/>
          </a:sp3d>
        </p:spPr>
      </p:pic>
    </p:spTree>
    <p:extLst>
      <p:ext uri="{BB962C8B-B14F-4D97-AF65-F5344CB8AC3E}">
        <p14:creationId xmlns:p14="http://schemas.microsoft.com/office/powerpoint/2010/main" val="603585690"/>
      </p:ext>
    </p:extLst>
  </p:cSld>
  <p:clrMapOvr>
    <a:masterClrMapping/>
  </p:clrMapOvr>
  <p:transition spd="slow">
    <p:comb/>
  </p:transition>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1689</TotalTime>
  <Words>1690</Words>
  <Application>Microsoft Office PowerPoint</Application>
  <PresentationFormat>Presentación en pantalla (4:3)</PresentationFormat>
  <Paragraphs>76</Paragraphs>
  <Slides>18</Slides>
  <Notes>2</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18</vt:i4>
      </vt:variant>
    </vt:vector>
  </HeadingPairs>
  <TitlesOfParts>
    <vt:vector size="22" baseType="lpstr">
      <vt:lpstr>Arial</vt:lpstr>
      <vt:lpstr>Calibri</vt:lpstr>
      <vt:lpstr>Castellar</vt:lpstr>
      <vt:lpstr>Tema de Office</vt:lpstr>
      <vt:lpstr>COLUMNAS EN LA CASA DE DIOS</vt:lpstr>
      <vt:lpstr>Introducción</vt:lpstr>
      <vt:lpstr>¿De que calibre debe ser una columna?</vt:lpstr>
      <vt:lpstr>Presentación de PowerPoint</vt:lpstr>
      <vt:lpstr>Presentación de PowerPoint</vt:lpstr>
      <vt:lpstr>Dios dice: “No tendrás dioses ajenos delante de mí”</vt:lpstr>
      <vt:lpstr>Presentación de PowerPoint</vt:lpstr>
      <vt:lpstr>Analicemos lo que hicieron estas cinco “columnas”, Jacobo, Cefas, Juan, Pablo y Bernabé.</vt:lpstr>
      <vt:lpstr>Presentación de PowerPoint</vt:lpstr>
      <vt:lpstr>Presentación de PowerPoint</vt:lpstr>
      <vt:lpstr>Presentación de PowerPoint</vt:lpstr>
      <vt:lpstr>Presentación de PowerPoint</vt:lpstr>
      <vt:lpstr>Presentación de PowerPoint</vt:lpstr>
      <vt:lpstr>Presentación de PowerPoint</vt:lpstr>
      <vt:lpstr>DE LA MISMA FORMA QUE LO HICIERON ESTOS CINCO HOMBRES LLENOS DE FE, DIOS QUIERE QUE TU SEAS UNA COLUMNA EN LA IGLESIA PARA:</vt:lpstr>
      <vt:lpstr>Presentación de PowerPoint</vt:lpstr>
      <vt:lpstr>Toda la creación de Dios nos pide a gritos nuestra acción para ordenar el mundo hacia Dios aquí y ahora. </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COLUMNAS EN LA CASA DE DIOS</dc:title>
  <dc:creator>FAMILIA FIERRO CH</dc:creator>
  <cp:lastModifiedBy>Usuario</cp:lastModifiedBy>
  <cp:revision>78</cp:revision>
  <dcterms:created xsi:type="dcterms:W3CDTF">2014-02-08T08:00:25Z</dcterms:created>
  <dcterms:modified xsi:type="dcterms:W3CDTF">2017-05-31T02:17:34Z</dcterms:modified>
</cp:coreProperties>
</file>